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0"/>
  </p:handoutMasterIdLst>
  <p:sldIdLst>
    <p:sldId id="299" r:id="rId2"/>
    <p:sldId id="354" r:id="rId3"/>
    <p:sldId id="363" r:id="rId4"/>
    <p:sldId id="364" r:id="rId5"/>
    <p:sldId id="338" r:id="rId6"/>
    <p:sldId id="378" r:id="rId7"/>
    <p:sldId id="368" r:id="rId8"/>
    <p:sldId id="369" r:id="rId9"/>
    <p:sldId id="370" r:id="rId10"/>
    <p:sldId id="379" r:id="rId11"/>
    <p:sldId id="371" r:id="rId12"/>
    <p:sldId id="372" r:id="rId13"/>
    <p:sldId id="373" r:id="rId14"/>
    <p:sldId id="374" r:id="rId15"/>
    <p:sldId id="375" r:id="rId16"/>
    <p:sldId id="376" r:id="rId17"/>
    <p:sldId id="377" r:id="rId18"/>
    <p:sldId id="367" r:id="rId19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43" autoAdjust="0"/>
    <p:restoredTop sz="94728" autoAdjust="0"/>
  </p:normalViewPr>
  <p:slideViewPr>
    <p:cSldViewPr>
      <p:cViewPr>
        <p:scale>
          <a:sx n="66" d="100"/>
          <a:sy n="66" d="100"/>
        </p:scale>
        <p:origin x="-1278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CA8F3CD-26C7-4C03-B306-A2FF85831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F0276AF-CF46-4BB2-90D0-8F3EAE40D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E730D-15DC-4CB8-ABA4-A06FD9779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710FA-3183-4171-AC00-6F04AF553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95F74-41BA-419D-9014-7D9B7D8A6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F1E72CA-9774-4B89-8E76-D0800DCD5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2EFF6CB-3D65-4BE3-89DB-0F2F07683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86089AC-0EDA-4A70-81C9-F1B181B37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9AE11-6B09-4779-A820-B7E2219EC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619392B-D0A4-4637-9F62-19BBCE386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503CC-8014-4171-8DA8-57D5B742B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DC5E5D30-AC02-4CCE-A0D1-FEC66D829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E809F6C-6272-4F29-8CE6-378461BFD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7" r:id="rId2"/>
    <p:sldLayoutId id="2147483852" r:id="rId3"/>
    <p:sldLayoutId id="2147483853" r:id="rId4"/>
    <p:sldLayoutId id="2147483854" r:id="rId5"/>
    <p:sldLayoutId id="2147483848" r:id="rId6"/>
    <p:sldLayoutId id="2147483855" r:id="rId7"/>
    <p:sldLayoutId id="2147483849" r:id="rId8"/>
    <p:sldLayoutId id="2147483856" r:id="rId9"/>
    <p:sldLayoutId id="2147483850" r:id="rId10"/>
    <p:sldLayoutId id="21474838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belajarpsikologi.com/proposal-penelitian-tindakan-kelas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elajarpsikologi.com/pengertian-bimbingan-dan-konseling/" TargetMode="External"/><Relationship Id="rId2" Type="http://schemas.openxmlformats.org/officeDocument/2006/relationships/hyperlink" Target="http://belajarpsikologi.com/macam-macam-metode-pembelajara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elajarpsikologi.com/pengertian-manajemen-pendidikan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848600" cy="16002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sz="2400" b="1" dirty="0" smtClean="0"/>
              <a:t/>
            </a:r>
            <a:br>
              <a:rPr lang="id-ID" sz="2400" b="1" dirty="0" smtClean="0"/>
            </a:br>
            <a:r>
              <a:rPr lang="en-US" b="1" dirty="0" smtClean="0"/>
              <a:t>METODOLOGI PENELITIAN</a:t>
            </a:r>
            <a:r>
              <a:rPr lang="id-ID" sz="2400" b="1" dirty="0" smtClean="0"/>
              <a:t/>
            </a:r>
            <a:br>
              <a:rPr lang="id-ID" sz="2400" b="1" dirty="0" smtClean="0"/>
            </a:br>
            <a:endParaRPr lang="en-GB" sz="2400" b="1" i="1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2743200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en-US" sz="8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en-US" sz="8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en-US" sz="8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id-ID" sz="1000" b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en-US" sz="1000" b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en-US" sz="1000" b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en-US" sz="1600" b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en-US" sz="1600" b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en-US" sz="1600" b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en-US" sz="1600" b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en-US" sz="1600" b="1" dirty="0" smtClean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1600" b="1" dirty="0" err="1" smtClean="0"/>
              <a:t>Suranto</a:t>
            </a:r>
            <a:r>
              <a:rPr lang="en-US" sz="1600" b="1" dirty="0" smtClean="0"/>
              <a:t> Aw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1600" b="1" dirty="0" smtClean="0"/>
              <a:t>PADP FE UNY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US" sz="1600" b="1" dirty="0" smtClean="0"/>
              <a:t>23 </a:t>
            </a:r>
            <a:r>
              <a:rPr lang="en-US" sz="1600" b="1" dirty="0" err="1" smtClean="0"/>
              <a:t>Maret</a:t>
            </a:r>
            <a:r>
              <a:rPr lang="en-US" sz="1600" b="1" dirty="0" smtClean="0"/>
              <a:t> 2014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en-GB" sz="1600" b="1" dirty="0" smtClean="0"/>
          </a:p>
        </p:txBody>
      </p:sp>
      <p:pic>
        <p:nvPicPr>
          <p:cNvPr id="9220" name="Picture 5" descr="E:\CETAK MARET 10\100_11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447800"/>
            <a:ext cx="5562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Studi Korelasional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pemikiran</a:t>
            </a:r>
            <a:r>
              <a:rPr lang="en-US" sz="2800" dirty="0" smtClean="0"/>
              <a:t> </a:t>
            </a:r>
            <a:r>
              <a:rPr lang="en-US" sz="2800" dirty="0" err="1" smtClean="0"/>
              <a:t>uji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tinggi</a:t>
            </a:r>
            <a:r>
              <a:rPr lang="en-US" sz="2800" dirty="0" smtClean="0"/>
              <a:t> </a:t>
            </a:r>
            <a:r>
              <a:rPr lang="en-US" sz="2800" dirty="0" err="1" smtClean="0"/>
              <a:t>rendahnya</a:t>
            </a:r>
            <a:r>
              <a:rPr lang="en-US" sz="2800" dirty="0" smtClean="0"/>
              <a:t> </a:t>
            </a:r>
            <a:r>
              <a:rPr lang="en-US" sz="2800" dirty="0" err="1" smtClean="0"/>
              <a:t>skor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diikuti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sistematis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tinggi</a:t>
            </a:r>
            <a:r>
              <a:rPr lang="en-US" sz="2800" dirty="0" smtClean="0"/>
              <a:t> </a:t>
            </a:r>
            <a:r>
              <a:rPr lang="en-US" sz="2800" dirty="0" err="1" smtClean="0"/>
              <a:t>rendahnya</a:t>
            </a:r>
            <a:r>
              <a:rPr lang="en-US" sz="2800" dirty="0" smtClean="0"/>
              <a:t> </a:t>
            </a:r>
            <a:r>
              <a:rPr lang="en-US" sz="2800" dirty="0" err="1" smtClean="0"/>
              <a:t>skor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yang lain.</a:t>
            </a:r>
          </a:p>
          <a:p>
            <a:r>
              <a:rPr lang="en-US" sz="2800" dirty="0" err="1" smtClean="0"/>
              <a:t>Contoh</a:t>
            </a:r>
            <a:r>
              <a:rPr lang="en-US" sz="2800" dirty="0" smtClean="0"/>
              <a:t>, </a:t>
            </a:r>
            <a:r>
              <a:rPr lang="en-US" sz="2800" dirty="0" err="1" smtClean="0"/>
              <a:t>apabila</a:t>
            </a:r>
            <a:r>
              <a:rPr lang="en-US" sz="2800" dirty="0" smtClean="0"/>
              <a:t>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siswa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kreativitas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tinggi</a:t>
            </a:r>
            <a:r>
              <a:rPr lang="en-US" sz="2800" dirty="0" smtClean="0"/>
              <a:t> </a:t>
            </a:r>
            <a:r>
              <a:rPr lang="en-US" sz="2800" dirty="0" err="1" smtClean="0"/>
              <a:t>mestinya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tinggi</a:t>
            </a:r>
            <a:r>
              <a:rPr lang="en-US" sz="2800" dirty="0" smtClean="0"/>
              <a:t> pula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mengerjakan</a:t>
            </a:r>
            <a:r>
              <a:rPr lang="en-US" sz="2800" dirty="0" smtClean="0"/>
              <a:t> </a:t>
            </a:r>
            <a:r>
              <a:rPr lang="en-US" sz="2800" dirty="0" err="1" smtClean="0"/>
              <a:t>tugas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Uji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berkaitan</a:t>
            </a:r>
            <a:r>
              <a:rPr lang="en-US" sz="2800" dirty="0" smtClean="0"/>
              <a:t> </a:t>
            </a:r>
            <a:r>
              <a:rPr lang="en-US" sz="2800" dirty="0" err="1" smtClean="0"/>
              <a:t>erat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uji</a:t>
            </a:r>
            <a:r>
              <a:rPr lang="en-US" sz="2800" dirty="0" smtClean="0"/>
              <a:t> </a:t>
            </a:r>
            <a:r>
              <a:rPr lang="en-US" sz="2800" dirty="0" err="1" smtClean="0"/>
              <a:t>prediktif</a:t>
            </a:r>
            <a:r>
              <a:rPr lang="en-US" sz="2800" dirty="0" smtClean="0"/>
              <a:t>. </a:t>
            </a:r>
            <a:r>
              <a:rPr lang="en-US" sz="2800" dirty="0" err="1" smtClean="0"/>
              <a:t>Uji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dikatakan</a:t>
            </a:r>
            <a:r>
              <a:rPr lang="en-US" sz="2800" dirty="0" smtClean="0"/>
              <a:t> sebagai </a:t>
            </a:r>
            <a:r>
              <a:rPr lang="en-US" sz="2800" dirty="0" err="1" smtClean="0"/>
              <a:t>prasyarat</a:t>
            </a:r>
            <a:r>
              <a:rPr lang="en-US" sz="2800" dirty="0" smtClean="0"/>
              <a:t> </a:t>
            </a:r>
            <a:r>
              <a:rPr lang="en-US" sz="2800" dirty="0" err="1" smtClean="0"/>
              <a:t>uji</a:t>
            </a:r>
            <a:r>
              <a:rPr lang="en-US" sz="2800" dirty="0" smtClean="0"/>
              <a:t> </a:t>
            </a:r>
            <a:r>
              <a:rPr lang="en-US" sz="2800" dirty="0" err="1" smtClean="0"/>
              <a:t>prediktif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Eksperimen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sz="2400" b="1" i="1" u="sng" dirty="0" smtClean="0"/>
              <a:t>Penelitian eksperimen</a:t>
            </a:r>
            <a:r>
              <a:rPr lang="id-ID" sz="2400" dirty="0" smtClean="0"/>
              <a:t> dapat didefinisikan sebagai metode sistematis guna membangun hubungan yang mengandung fenomena sebab akibat. Penelitian eksperimen merupakan metode inti dari model penelitian yang menggunakan pendekatan kuantitatif. </a:t>
            </a:r>
            <a:endParaRPr lang="en-US" sz="2400" dirty="0" smtClean="0"/>
          </a:p>
          <a:p>
            <a:r>
              <a:rPr lang="id-ID" sz="2400" dirty="0" smtClean="0"/>
              <a:t>Dalam metode eksperimen, peneliti harus melakukan tiga persyaratan yaitu kegiatan mengontrol, kegiatan memanipulasi, dan observasi. Dalam penelitian eksperimen, peneliti membagi objek atau subjek yang diteliti menjadi 2 kelompok yaitu kelompok </a:t>
            </a:r>
            <a:r>
              <a:rPr lang="id-ID" sz="2400" i="1" dirty="0" smtClean="0"/>
              <a:t>treatment </a:t>
            </a:r>
            <a:r>
              <a:rPr lang="id-ID" sz="2400" dirty="0" smtClean="0"/>
              <a:t>yang mendapatkan perlakuan dan kelompok kontrol yang tidak mendapatkan perlakuan.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b="1" i="1" u="sng" dirty="0" smtClean="0">
                <a:hlinkClick r:id="rId2" tooltip="Proposal Penelitian Tindakan Kelas"/>
              </a:rPr>
              <a:t>Penelitian tindakan</a:t>
            </a:r>
            <a:r>
              <a:rPr lang="id-ID" dirty="0" smtClean="0"/>
              <a:t> adalah suatu bentuk penelitian refleleksi-diri yang dilakukan oleh para partisipan dalam situasi-situasi sosial (termasuk pendidikan) untuk memperbaiki praktek yang dilakukan sendiri.</a:t>
            </a:r>
            <a:endParaRPr lang="en-US" dirty="0" smtClean="0"/>
          </a:p>
          <a:p>
            <a:r>
              <a:rPr lang="id-ID" dirty="0" smtClean="0"/>
              <a:t>Terdapat dua esensi penelitian tindakan yaitu perbaikan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“</a:t>
            </a:r>
            <a:r>
              <a:rPr lang="en-US" dirty="0" err="1" smtClean="0"/>
              <a:t>tindakan</a:t>
            </a:r>
            <a:r>
              <a:rPr lang="en-US" dirty="0" smtClean="0"/>
              <a:t>” </a:t>
            </a:r>
            <a:r>
              <a:rPr lang="en-US" dirty="0" err="1" smtClean="0"/>
              <a:t>tertentu</a:t>
            </a:r>
            <a:r>
              <a:rPr lang="id-ID" dirty="0" smtClean="0"/>
              <a:t> dan keterlibatan.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b="1" dirty="0" smtClean="0"/>
              <a:t>Penelitian dan Pengembangan (R&amp;D)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sz="2000" b="1" i="1" dirty="0" smtClean="0"/>
              <a:t>Research and Development (R&amp;D)</a:t>
            </a:r>
            <a:r>
              <a:rPr lang="id-ID" sz="2000" dirty="0" smtClean="0"/>
              <a:t> adalah adalah rangkaian proses atau langkah-langkah dalam rangka mengembangkan suatu produk baru atau menyempurnakan produk yang telah ada agar dapat dipertanggung jawabkan. </a:t>
            </a:r>
            <a:endParaRPr lang="en-US" sz="2000" dirty="0" smtClean="0"/>
          </a:p>
          <a:p>
            <a:r>
              <a:rPr lang="id-ID" sz="2000" dirty="0" smtClean="0"/>
              <a:t>Produk tersebut tidak selalu berbentuk benda atau perangkat keras </a:t>
            </a:r>
            <a:r>
              <a:rPr lang="id-ID" sz="2000" i="1" dirty="0" smtClean="0"/>
              <a:t>(hardware), </a:t>
            </a:r>
            <a:r>
              <a:rPr lang="id-ID" sz="2000" dirty="0" smtClean="0"/>
              <a:t>seperti buku, modul, alat bantu pembelajaran di kelas atau di laboratorium, tetapi bisa juga perangkat lunak </a:t>
            </a:r>
            <a:r>
              <a:rPr lang="id-ID" sz="2000" i="1" dirty="0" smtClean="0"/>
              <a:t>(software), </a:t>
            </a:r>
            <a:r>
              <a:rPr lang="id-ID" sz="2000" dirty="0" smtClean="0"/>
              <a:t>seperti program komputer untuk pengolahan data, </a:t>
            </a:r>
            <a:r>
              <a:rPr lang="id-ID" sz="2000" u="sng" dirty="0" smtClean="0">
                <a:hlinkClick r:id="rId2" tooltip="pembelajaran di kelas"/>
              </a:rPr>
              <a:t>pembelajaran di kelas</a:t>
            </a:r>
            <a:r>
              <a:rPr lang="id-ID" sz="2000" dirty="0" smtClean="0"/>
              <a:t>, perpustakaan atau laboratorium, ataupun model-model pendidikan, pembelajaran, pelatihan, </a:t>
            </a:r>
            <a:r>
              <a:rPr lang="id-ID" sz="2000" u="sng" dirty="0" smtClean="0">
                <a:hlinkClick r:id="rId3" tooltip="Bimbingan Konseling"/>
              </a:rPr>
              <a:t>bimbingan</a:t>
            </a:r>
            <a:r>
              <a:rPr lang="id-ID" sz="2000" dirty="0" smtClean="0"/>
              <a:t>, evaluasi, sistem </a:t>
            </a:r>
            <a:r>
              <a:rPr lang="id-ID" sz="2000" u="sng" dirty="0" smtClean="0">
                <a:hlinkClick r:id="rId4" tooltip="Pengertian Manajemen Pendidikan"/>
              </a:rPr>
              <a:t>manajemen</a:t>
            </a:r>
            <a:r>
              <a:rPr lang="id-ID" sz="2000" dirty="0" smtClean="0"/>
              <a:t>, dan lain-lain.</a:t>
            </a: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tabLst>
                <a:tab pos="671513" algn="l"/>
                <a:tab pos="1147763" algn="l"/>
              </a:tabLst>
            </a:pPr>
            <a:r>
              <a:rPr lang="en-US" sz="3200" dirty="0" err="1" smtClean="0"/>
              <a:t>Kapan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,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diuraikan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persiapan</a:t>
            </a:r>
            <a:r>
              <a:rPr lang="en-US" sz="3200" dirty="0" smtClean="0"/>
              <a:t> </a:t>
            </a:r>
            <a:r>
              <a:rPr lang="en-US" sz="3200" dirty="0" err="1" smtClean="0"/>
              <a:t>penyusunan</a:t>
            </a:r>
            <a:r>
              <a:rPr lang="en-US" sz="3200" dirty="0" smtClean="0"/>
              <a:t>  proposal, </a:t>
            </a:r>
            <a:r>
              <a:rPr lang="en-US" sz="3200" dirty="0" err="1" smtClean="0"/>
              <a:t>penyusunan</a:t>
            </a:r>
            <a:r>
              <a:rPr lang="en-US" sz="3200" dirty="0" smtClean="0"/>
              <a:t> </a:t>
            </a:r>
            <a:r>
              <a:rPr lang="en-US" sz="3200" dirty="0" err="1" smtClean="0"/>
              <a:t>instrumen</a:t>
            </a:r>
            <a:r>
              <a:rPr lang="en-US" sz="3200" dirty="0" smtClean="0"/>
              <a:t>,  </a:t>
            </a:r>
            <a:r>
              <a:rPr lang="en-US" sz="3200" dirty="0" err="1" smtClean="0"/>
              <a:t>pengumpulan</a:t>
            </a:r>
            <a:r>
              <a:rPr lang="en-US" sz="3200" dirty="0" smtClean="0"/>
              <a:t> data, </a:t>
            </a:r>
            <a:r>
              <a:rPr lang="en-US" sz="3200" dirty="0" err="1" smtClean="0"/>
              <a:t>analisis</a:t>
            </a:r>
            <a:r>
              <a:rPr lang="en-US" sz="3200" dirty="0" smtClean="0"/>
              <a:t> data,  </a:t>
            </a:r>
            <a:r>
              <a:rPr lang="en-US" sz="3200" dirty="0" err="1" smtClean="0"/>
              <a:t>pembahasan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laporan</a:t>
            </a:r>
            <a:r>
              <a:rPr lang="en-US" sz="3200" dirty="0" smtClean="0"/>
              <a:t> </a:t>
            </a:r>
            <a:r>
              <a:rPr lang="en-US" sz="3200" dirty="0" err="1" smtClean="0"/>
              <a:t>hasil</a:t>
            </a:r>
            <a:r>
              <a:rPr lang="en-US" sz="3200" dirty="0" smtClean="0"/>
              <a:t>  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. </a:t>
            </a:r>
            <a:r>
              <a:rPr lang="en-US" sz="3200" dirty="0" smtClean="0">
                <a:solidFill>
                  <a:srgbClr val="FF0066"/>
                </a:solidFill>
              </a:rPr>
              <a:t>(</a:t>
            </a:r>
            <a:r>
              <a:rPr lang="en-US" sz="3200" dirty="0" err="1" smtClean="0">
                <a:solidFill>
                  <a:srgbClr val="FF0066"/>
                </a:solidFill>
              </a:rPr>
              <a:t>selain</a:t>
            </a:r>
            <a:r>
              <a:rPr lang="en-US" sz="3200" dirty="0" smtClean="0">
                <a:solidFill>
                  <a:srgbClr val="FF0066"/>
                </a:solidFill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</a:rPr>
              <a:t>dalam</a:t>
            </a:r>
            <a:r>
              <a:rPr lang="en-US" sz="3200" dirty="0" smtClean="0">
                <a:solidFill>
                  <a:srgbClr val="FF0066"/>
                </a:solidFill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</a:rPr>
              <a:t>bentuk</a:t>
            </a:r>
            <a:r>
              <a:rPr lang="en-US" sz="3200" dirty="0" smtClean="0">
                <a:solidFill>
                  <a:srgbClr val="FF0066"/>
                </a:solidFill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</a:rPr>
              <a:t>uraian</a:t>
            </a:r>
            <a:r>
              <a:rPr lang="en-US" sz="3200" dirty="0" smtClean="0">
                <a:solidFill>
                  <a:srgbClr val="FF0066"/>
                </a:solidFill>
              </a:rPr>
              <a:t> ,  </a:t>
            </a:r>
            <a:r>
              <a:rPr lang="en-US" sz="3200" dirty="0" err="1" smtClean="0">
                <a:solidFill>
                  <a:srgbClr val="FF0066"/>
                </a:solidFill>
              </a:rPr>
              <a:t>pembagian</a:t>
            </a:r>
            <a:r>
              <a:rPr lang="en-US" sz="3200" dirty="0" smtClean="0">
                <a:solidFill>
                  <a:srgbClr val="FF0066"/>
                </a:solidFill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</a:rPr>
              <a:t>waktu</a:t>
            </a:r>
            <a:r>
              <a:rPr lang="en-US" sz="3200" dirty="0" smtClean="0">
                <a:solidFill>
                  <a:srgbClr val="FF0066"/>
                </a:solidFill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</a:rPr>
              <a:t>dapat</a:t>
            </a:r>
            <a:r>
              <a:rPr lang="en-US" sz="3200" dirty="0" smtClean="0">
                <a:solidFill>
                  <a:srgbClr val="FF0066"/>
                </a:solidFill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</a:rPr>
              <a:t>juga</a:t>
            </a:r>
            <a:r>
              <a:rPr lang="en-US" sz="3200" dirty="0" smtClean="0">
                <a:solidFill>
                  <a:srgbClr val="FF0066"/>
                </a:solidFill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</a:rPr>
              <a:t>disajikan</a:t>
            </a:r>
            <a:r>
              <a:rPr lang="en-US" sz="3200" dirty="0" smtClean="0">
                <a:solidFill>
                  <a:srgbClr val="FF0066"/>
                </a:solidFill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</a:rPr>
              <a:t>dalam</a:t>
            </a:r>
            <a:r>
              <a:rPr lang="en-US" sz="3200" dirty="0" smtClean="0">
                <a:solidFill>
                  <a:srgbClr val="FF0066"/>
                </a:solidFill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</a:rPr>
              <a:t>bentuk</a:t>
            </a:r>
            <a:r>
              <a:rPr lang="en-US" sz="3200" dirty="0" smtClean="0">
                <a:solidFill>
                  <a:srgbClr val="FF0066"/>
                </a:solidFill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</a:rPr>
              <a:t>tabel</a:t>
            </a:r>
            <a:r>
              <a:rPr lang="en-US" sz="3200" dirty="0" smtClean="0">
                <a:solidFill>
                  <a:srgbClr val="FF0066"/>
                </a:solidFill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>
              <a:tabLst>
                <a:tab pos="671513" algn="l"/>
                <a:tab pos="1147763" algn="l"/>
              </a:tabLst>
            </a:pP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, 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, program </a:t>
            </a:r>
            <a:r>
              <a:rPr lang="en-US" dirty="0" err="1" smtClean="0"/>
              <a:t>apa</a:t>
            </a:r>
            <a:r>
              <a:rPr lang="en-US" dirty="0" smtClean="0"/>
              <a:t>, </a:t>
            </a:r>
            <a:r>
              <a:rPr lang="en-US" dirty="0" err="1" smtClean="0"/>
              <a:t>kelas</a:t>
            </a:r>
            <a:r>
              <a:rPr lang="en-US" dirty="0" smtClean="0"/>
              <a:t> 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</a:p>
          <a:p>
            <a:pPr marL="609600" indent="-609600" eaLnBrk="1" hangingPunct="1">
              <a:tabLst>
                <a:tab pos="671513" algn="l"/>
                <a:tab pos="1147763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Beri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 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Blip>
                <a:blip r:embed="rId2"/>
              </a:buBlip>
              <a:tabLst>
                <a:tab pos="476250" algn="l"/>
              </a:tabLst>
            </a:pPr>
            <a:r>
              <a:rPr lang="en-US" dirty="0" err="1" smtClean="0"/>
              <a:t>Sumber</a:t>
            </a:r>
            <a:r>
              <a:rPr lang="en-US" dirty="0" smtClean="0"/>
              <a:t> data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.</a:t>
            </a:r>
          </a:p>
          <a:p>
            <a:pPr eaLnBrk="1" hangingPunct="1">
              <a:buClr>
                <a:schemeClr val="tx1"/>
              </a:buClr>
              <a:buBlip>
                <a:blip r:embed="rId2"/>
              </a:buBlip>
              <a:tabLst>
                <a:tab pos="476250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Sumber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data primer  (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kuesioner</a:t>
            </a:r>
            <a:r>
              <a:rPr lang="en-US" dirty="0" smtClean="0"/>
              <a:t> 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Teknik</a:t>
            </a:r>
            <a:r>
              <a:rPr lang="en-US" b="1" dirty="0" smtClean="0"/>
              <a:t> </a:t>
            </a:r>
            <a:r>
              <a:rPr lang="en-US" b="1" dirty="0" err="1" smtClean="0"/>
              <a:t>Pengumpulan</a:t>
            </a:r>
            <a:r>
              <a:rPr lang="en-US" b="1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tabLst>
                <a:tab pos="476250" algn="l"/>
                <a:tab pos="1047750" algn="l"/>
              </a:tabLst>
            </a:pPr>
            <a:r>
              <a:rPr lang="en-US" sz="3200" dirty="0" err="1" smtClean="0"/>
              <a:t>Teknik</a:t>
            </a:r>
            <a:r>
              <a:rPr lang="en-US" sz="3200" dirty="0" smtClean="0"/>
              <a:t> </a:t>
            </a:r>
            <a:r>
              <a:rPr lang="en-US" sz="3200" dirty="0" err="1" smtClean="0"/>
              <a:t>pengumpulan</a:t>
            </a:r>
            <a:r>
              <a:rPr lang="en-US" sz="3200" dirty="0" smtClean="0"/>
              <a:t> data,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berbentuk</a:t>
            </a:r>
            <a:r>
              <a:rPr lang="en-US" sz="3200" dirty="0" smtClean="0"/>
              <a:t> </a:t>
            </a:r>
            <a:r>
              <a:rPr lang="en-US" sz="3200" dirty="0" err="1" smtClean="0"/>
              <a:t>teknik</a:t>
            </a:r>
            <a:r>
              <a:rPr lang="en-US" sz="3200" dirty="0" smtClean="0"/>
              <a:t> </a:t>
            </a:r>
            <a:r>
              <a:rPr lang="en-US" sz="3200" dirty="0" err="1" smtClean="0"/>
              <a:t>tes</a:t>
            </a:r>
            <a:r>
              <a:rPr lang="en-US" sz="3200" dirty="0" smtClean="0"/>
              <a:t> </a:t>
            </a:r>
            <a:r>
              <a:rPr lang="en-US" sz="3200" dirty="0" err="1" smtClean="0"/>
              <a:t>maupun</a:t>
            </a:r>
            <a:r>
              <a:rPr lang="en-US" sz="3200" dirty="0" smtClean="0"/>
              <a:t> non </a:t>
            </a:r>
            <a:r>
              <a:rPr lang="en-US" sz="3200" dirty="0" err="1" smtClean="0"/>
              <a:t>tes</a:t>
            </a:r>
            <a:r>
              <a:rPr lang="en-US" sz="3200" dirty="0" smtClean="0"/>
              <a:t>.</a:t>
            </a:r>
          </a:p>
          <a:p>
            <a:pPr marL="609600" indent="-609600" eaLnBrk="1" hangingPunct="1">
              <a:lnSpc>
                <a:spcPct val="90000"/>
              </a:lnSpc>
              <a:buNone/>
              <a:tabLst>
                <a:tab pos="476250" algn="l"/>
                <a:tab pos="1047750" algn="l"/>
              </a:tabLst>
            </a:pPr>
            <a:r>
              <a:rPr lang="en-US" sz="3200" dirty="0" smtClean="0"/>
              <a:t>     a.	</a:t>
            </a:r>
            <a:r>
              <a:rPr lang="en-US" sz="3200" dirty="0" err="1" smtClean="0"/>
              <a:t>Tes</a:t>
            </a:r>
            <a:r>
              <a:rPr lang="en-US" sz="3200" dirty="0" smtClean="0"/>
              <a:t>: (</a:t>
            </a:r>
            <a:r>
              <a:rPr lang="en-US" sz="3200" dirty="0" err="1" smtClean="0"/>
              <a:t>tertulis</a:t>
            </a:r>
            <a:r>
              <a:rPr lang="en-US" sz="3200" dirty="0" smtClean="0"/>
              <a:t>, </a:t>
            </a:r>
            <a:r>
              <a:rPr lang="en-US" sz="3200" dirty="0" err="1" smtClean="0"/>
              <a:t>lisan</a:t>
            </a:r>
            <a:r>
              <a:rPr lang="en-US" sz="3200" dirty="0" smtClean="0"/>
              <a:t>, </a:t>
            </a:r>
            <a:r>
              <a:rPr lang="en-US" sz="3200" dirty="0" err="1" smtClean="0"/>
              <a:t>perbuatan</a:t>
            </a:r>
            <a:r>
              <a:rPr lang="en-US" sz="3200" dirty="0" smtClean="0"/>
              <a:t>).</a:t>
            </a:r>
          </a:p>
          <a:p>
            <a:pPr marL="609600" indent="-609600" eaLnBrk="1" hangingPunct="1">
              <a:lnSpc>
                <a:spcPct val="90000"/>
              </a:lnSpc>
              <a:buNone/>
              <a:tabLst>
                <a:tab pos="476250" algn="l"/>
                <a:tab pos="1047750" algn="l"/>
              </a:tabLst>
            </a:pPr>
            <a:r>
              <a:rPr lang="en-US" sz="3200" dirty="0" smtClean="0"/>
              <a:t>     b.	Non </a:t>
            </a:r>
            <a:r>
              <a:rPr lang="en-US" sz="3200" dirty="0" err="1" smtClean="0"/>
              <a:t>tes</a:t>
            </a:r>
            <a:r>
              <a:rPr lang="en-US" sz="3200" dirty="0" smtClean="0"/>
              <a:t>: ( </a:t>
            </a:r>
            <a:r>
              <a:rPr lang="en-US" sz="3200" dirty="0" err="1" smtClean="0"/>
              <a:t>wawancara</a:t>
            </a:r>
            <a:r>
              <a:rPr lang="en-US" sz="3200" dirty="0" smtClean="0"/>
              <a:t>, </a:t>
            </a:r>
            <a:r>
              <a:rPr lang="en-US" sz="3200" dirty="0" err="1" smtClean="0"/>
              <a:t>pengamatan</a:t>
            </a:r>
            <a:r>
              <a:rPr lang="en-US" sz="3200" dirty="0" smtClean="0"/>
              <a:t>,  </a:t>
            </a:r>
          </a:p>
          <a:p>
            <a:pPr marL="609600" indent="-609600" eaLnBrk="1" hangingPunct="1">
              <a:lnSpc>
                <a:spcPct val="90000"/>
              </a:lnSpc>
              <a:buNone/>
              <a:tabLst>
                <a:tab pos="476250" algn="l"/>
                <a:tab pos="1047750" algn="l"/>
              </a:tabLst>
            </a:pPr>
            <a:r>
              <a:rPr lang="en-US" sz="3200" dirty="0" smtClean="0"/>
              <a:t>         </a:t>
            </a:r>
            <a:r>
              <a:rPr lang="en-US" sz="3200" dirty="0" err="1" smtClean="0"/>
              <a:t>chek</a:t>
            </a:r>
            <a:r>
              <a:rPr lang="en-US" sz="3200" dirty="0" smtClean="0"/>
              <a:t> list, </a:t>
            </a:r>
            <a:r>
              <a:rPr lang="en-US" sz="3200" dirty="0" err="1" smtClean="0"/>
              <a:t>dst</a:t>
            </a:r>
            <a:r>
              <a:rPr lang="en-US" sz="3200" dirty="0" smtClean="0"/>
              <a:t> ….)</a:t>
            </a:r>
          </a:p>
          <a:p>
            <a:pPr marL="609600" indent="-609600" eaLnBrk="1" hangingPunct="1">
              <a:lnSpc>
                <a:spcPct val="90000"/>
              </a:lnSpc>
              <a:tabLst>
                <a:tab pos="476250" algn="l"/>
                <a:tab pos="1047750" algn="l"/>
              </a:tabLst>
            </a:pPr>
            <a:endParaRPr lang="en-US" sz="3200" dirty="0" smtClean="0"/>
          </a:p>
          <a:p>
            <a:pPr marL="609600" indent="-609600" eaLnBrk="1" hangingPunct="1">
              <a:lnSpc>
                <a:spcPct val="90000"/>
              </a:lnSpc>
              <a:tabLst>
                <a:tab pos="476250" algn="l"/>
                <a:tab pos="1047750" algn="l"/>
              </a:tabLst>
            </a:pPr>
            <a:r>
              <a:rPr lang="en-US" sz="3200" dirty="0" smtClean="0"/>
              <a:t>	</a:t>
            </a:r>
            <a:r>
              <a:rPr lang="en-US" sz="3200" dirty="0" smtClean="0">
                <a:solidFill>
                  <a:srgbClr val="FF0066"/>
                </a:solidFill>
              </a:rPr>
              <a:t>(</a:t>
            </a:r>
            <a:r>
              <a:rPr lang="en-US" sz="3200" dirty="0" err="1" smtClean="0">
                <a:solidFill>
                  <a:srgbClr val="FF0066"/>
                </a:solidFill>
              </a:rPr>
              <a:t>Teknik</a:t>
            </a:r>
            <a:r>
              <a:rPr lang="en-US" sz="3200" dirty="0" smtClean="0">
                <a:solidFill>
                  <a:srgbClr val="FF0066"/>
                </a:solidFill>
              </a:rPr>
              <a:t> yang </a:t>
            </a:r>
            <a:r>
              <a:rPr lang="en-US" sz="3200" dirty="0" err="1" smtClean="0">
                <a:solidFill>
                  <a:srgbClr val="FF0066"/>
                </a:solidFill>
              </a:rPr>
              <a:t>digunakan</a:t>
            </a:r>
            <a:r>
              <a:rPr lang="en-US" sz="3200" dirty="0" smtClean="0">
                <a:solidFill>
                  <a:srgbClr val="FF0066"/>
                </a:solidFill>
              </a:rPr>
              <a:t>, </a:t>
            </a:r>
            <a:r>
              <a:rPr lang="en-US" sz="3200" dirty="0" err="1" smtClean="0">
                <a:solidFill>
                  <a:srgbClr val="FF0066"/>
                </a:solidFill>
              </a:rPr>
              <a:t>dapat</a:t>
            </a:r>
            <a:r>
              <a:rPr lang="en-US" sz="3200" dirty="0" smtClean="0">
                <a:solidFill>
                  <a:srgbClr val="FF0066"/>
                </a:solidFill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</a:rPr>
              <a:t>lebih</a:t>
            </a:r>
            <a:r>
              <a:rPr lang="en-US" sz="3200" dirty="0" smtClean="0">
                <a:solidFill>
                  <a:srgbClr val="FF0066"/>
                </a:solidFill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</a:rPr>
              <a:t>dari</a:t>
            </a:r>
            <a:r>
              <a:rPr lang="en-US" sz="3200" dirty="0" smtClean="0">
                <a:solidFill>
                  <a:srgbClr val="FF0066"/>
                </a:solidFill>
              </a:rPr>
              <a:t> satu </a:t>
            </a:r>
            <a:r>
              <a:rPr lang="en-US" sz="3200" dirty="0" err="1" smtClean="0">
                <a:solidFill>
                  <a:srgbClr val="FF0066"/>
                </a:solidFill>
              </a:rPr>
              <a:t>teknik</a:t>
            </a:r>
            <a:r>
              <a:rPr lang="en-US" sz="3200" dirty="0" smtClean="0">
                <a:solidFill>
                  <a:srgbClr val="FF0066"/>
                </a:solidFill>
              </a:rPr>
              <a:t>)</a:t>
            </a:r>
          </a:p>
          <a:p>
            <a:pPr marL="609600" indent="-609600" eaLnBrk="1" hangingPunct="1">
              <a:lnSpc>
                <a:spcPct val="90000"/>
              </a:lnSpc>
              <a:tabLst>
                <a:tab pos="476250" algn="l"/>
                <a:tab pos="1047750" algn="l"/>
              </a:tabLst>
            </a:pPr>
            <a:r>
              <a:rPr lang="en-US" sz="3200" dirty="0" smtClean="0"/>
              <a:t>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Rectangle 2" descr="SUNSET2_21"/>
          <p:cNvSpPr txBox="1">
            <a:spLocks noChangeArrowheads="1"/>
          </p:cNvSpPr>
          <p:nvPr/>
        </p:nvSpPr>
        <p:spPr bwMode="auto">
          <a:xfrm>
            <a:off x="457200" y="304800"/>
            <a:ext cx="8229600" cy="582136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kern="0" dirty="0" err="1">
                <a:latin typeface="Cooper Black" pitchFamily="18" charset="0"/>
              </a:rPr>
              <a:t>Terimakasih</a:t>
            </a:r>
            <a:endParaRPr lang="en-US" sz="3200" kern="0" dirty="0">
              <a:latin typeface="Cooper Black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kern="0" dirty="0">
                <a:latin typeface="Cooper Black" pitchFamily="18" charset="0"/>
              </a:rPr>
              <a:t>          </a:t>
            </a:r>
            <a:r>
              <a:rPr lang="en-US" sz="3200" kern="0" dirty="0" err="1">
                <a:latin typeface="Cooper Black" pitchFamily="18" charset="0"/>
              </a:rPr>
              <a:t>Selamat</a:t>
            </a:r>
            <a:r>
              <a:rPr lang="en-US" sz="3200" kern="0" dirty="0">
                <a:latin typeface="Cooper Black" pitchFamily="18" charset="0"/>
              </a:rPr>
              <a:t> </a:t>
            </a:r>
            <a:r>
              <a:rPr lang="en-US" sz="3200" kern="0" dirty="0" err="1">
                <a:latin typeface="Cooper Black" pitchFamily="18" charset="0"/>
              </a:rPr>
              <a:t>Belajar</a:t>
            </a:r>
            <a:endParaRPr lang="en-US" sz="3200" kern="0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FILOSOFI KURA-KURA</a:t>
            </a:r>
          </a:p>
        </p:txBody>
      </p:sp>
      <p:pic>
        <p:nvPicPr>
          <p:cNvPr id="125955" name="Picture 3" descr="TORTOISE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0" y="2301875"/>
            <a:ext cx="3051175" cy="971550"/>
          </a:xfrm>
          <a:noFill/>
        </p:spPr>
      </p:pic>
      <p:pic>
        <p:nvPicPr>
          <p:cNvPr id="125956" name="Picture 4" descr="TORTOIS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88" y="4238625"/>
            <a:ext cx="2881312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6243638" y="2881313"/>
            <a:ext cx="14414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Diam</a:t>
            </a:r>
          </a:p>
        </p:txBody>
      </p:sp>
      <p:sp>
        <p:nvSpPr>
          <p:cNvPr id="125958" name="Text Box 6"/>
          <p:cNvSpPr txBox="1">
            <a:spLocks noChangeArrowheads="1"/>
          </p:cNvSpPr>
          <p:nvPr/>
        </p:nvSpPr>
        <p:spPr bwMode="auto">
          <a:xfrm>
            <a:off x="6716713" y="3794125"/>
            <a:ext cx="2439987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Berjalan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6532E-6 -1.66667E-6 L -0.68162 0.00365 " pathEditMode="relative" rAng="0" ptsTypes="AA">
                                      <p:cBhvr>
                                        <p:cTn id="34" dur="50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  <p:bldP spid="125957" grpId="0"/>
      <p:bldP spid="1259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 Black" pitchFamily="34" charset="0"/>
              </a:rPr>
              <a:t>TUGAS AKHIR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Courier New" pitchFamily="49" charset="0"/>
              <a:buChar char="o"/>
            </a:pPr>
            <a:r>
              <a:rPr lang="en-US" sz="2000" smtClean="0">
                <a:latin typeface="Arial" charset="0"/>
                <a:cs typeface="Arial" charset="0"/>
              </a:rPr>
              <a:t>Tugas Akhir (TA) adalah karya tulis ilmiah mahasiswa, yang merupakan kulminasi proses berpikir ilmiah </a:t>
            </a:r>
            <a:r>
              <a:rPr lang="en-US" sz="2000" b="1" smtClean="0">
                <a:latin typeface="Arial" charset="0"/>
                <a:cs typeface="Arial" charset="0"/>
              </a:rPr>
              <a:t>sesuai dengan disiplin ilmunya, </a:t>
            </a:r>
            <a:r>
              <a:rPr lang="en-US" sz="2000" smtClean="0">
                <a:latin typeface="Arial" charset="0"/>
                <a:cs typeface="Arial" charset="0"/>
              </a:rPr>
              <a:t>yang disusun untuk memenuhi persyaratan memperoleh gelar sesuai dengan jenjangnya (Pedoman Penulisan TA UNY, 2011)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en-US" sz="2000" smtClean="0">
                <a:latin typeface="Arial" charset="0"/>
                <a:cs typeface="Arial" charset="0"/>
              </a:rPr>
              <a:t>Tugas akhir S1 berbentuk Tugas Akhir Skripsi (TAS), Tugas Akhir Bukan Skripsi (TABS), dan Projek Akhir.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000" smtClean="0">
                <a:latin typeface="Arial" charset="0"/>
                <a:cs typeface="Arial" charset="0"/>
              </a:rPr>
              <a:t>TAS adalah karya tulis ilmiah melalui kegiatan penelitian.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000" smtClean="0">
                <a:latin typeface="Arial" charset="0"/>
                <a:cs typeface="Arial" charset="0"/>
              </a:rPr>
              <a:t>TABS dalah karya tulis ilmiah berbentuk makalah dan memuat gagasan inovatif.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2000" smtClean="0">
                <a:latin typeface="Arial" charset="0"/>
                <a:cs typeface="Arial" charset="0"/>
              </a:rPr>
              <a:t>Projek Akhir adalah karya tulis ilmiah yang berbentuk kajian, produk, atau desain teknologi.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smtClean="0"/>
              <a:t>RUANG LINGKUP PENELITIAN UNTUK TAS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z="2000" smtClean="0"/>
              <a:t>Ruang lingkup penelitian menggambarkan luas dan batas-batas penelitian yang akan dilaksanakan: variabel, populasi dan lokasi penelitian.</a:t>
            </a:r>
          </a:p>
          <a:p>
            <a:pPr eaLnBrk="1" hangingPunct="1"/>
            <a:r>
              <a:rPr lang="en-US" sz="2000" smtClean="0"/>
              <a:t>Ruang lingkup penelitian </a:t>
            </a:r>
            <a:r>
              <a:rPr lang="en-US" sz="2000" b="1" smtClean="0"/>
              <a:t>berdasar variabel, </a:t>
            </a:r>
            <a:r>
              <a:rPr lang="en-US" sz="2000" smtClean="0"/>
              <a:t>diindikasikan oleh keputusan peneliti menetapkan variabel yang menjadi fokus pemelitian, sehingga mengabaikan variabel-variabel lain yang tidak diteliti.          Variabel yg relevan diteliti untuk TAS PADP meliputi segala permasalahan terkait dengan  aplikasi konsep, teori, dan kompetensi ADP di lapangan: sekolah,  dunia kerja, masyarakat .          </a:t>
            </a:r>
          </a:p>
          <a:p>
            <a:pPr eaLnBrk="1" hangingPunct="1"/>
            <a:r>
              <a:rPr lang="en-US" sz="2000" smtClean="0"/>
              <a:t>Ruang lingkup penelitian </a:t>
            </a:r>
            <a:r>
              <a:rPr lang="en-US" sz="2000" b="1" smtClean="0"/>
              <a:t>berdasar populasi, </a:t>
            </a:r>
            <a:r>
              <a:rPr lang="en-US" sz="2000" smtClean="0"/>
              <a:t>menggambarkan lingkup generalisasi temuan penelitian          meliputi seluruh pemangku kepentingan PADP: guru, siswa, staf administrasi sekolah, komite sekolah, dsb.</a:t>
            </a:r>
          </a:p>
          <a:p>
            <a:pPr eaLnBrk="1" hangingPunct="1"/>
            <a:r>
              <a:rPr lang="en-US" sz="2000" smtClean="0"/>
              <a:t>Ruang lingkup penelitian </a:t>
            </a:r>
            <a:r>
              <a:rPr lang="en-US" sz="2000" b="1" smtClean="0"/>
              <a:t>berdasar lokasi penelitian, </a:t>
            </a:r>
            <a:r>
              <a:rPr lang="en-US" sz="2000" smtClean="0"/>
              <a:t>misalnya penelitian di lakukan di sekolah, maka faktor-faktor yang ada di luar sekolah tidak dapat dikendalikan oleh peneliti.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781800" y="31242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4267200" y="47244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4000" smtClean="0"/>
              <a:t>Bagaimana cara meneliti?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Diawali dengan mengambil </a:t>
            </a:r>
            <a:r>
              <a:rPr lang="en-US" b="1" smtClean="0"/>
              <a:t>masalah nyata  (empiris)</a:t>
            </a:r>
          </a:p>
          <a:p>
            <a:pPr eaLnBrk="1" hangingPunct="1"/>
            <a:r>
              <a:rPr lang="en-US" smtClean="0"/>
              <a:t>Misalnya masalah yang dihadapi oleh guru dalam melaksanakan tupoksi</a:t>
            </a:r>
          </a:p>
          <a:p>
            <a:pPr eaLnBrk="1" hangingPunct="1"/>
            <a:r>
              <a:rPr lang="en-US" smtClean="0"/>
              <a:t>Bisa satu masalah atau lebih</a:t>
            </a:r>
          </a:p>
          <a:p>
            <a:pPr eaLnBrk="1" hangingPunct="1"/>
            <a:r>
              <a:rPr lang="en-US" smtClean="0"/>
              <a:t>Ciri masalah mengandung variabel</a:t>
            </a:r>
          </a:p>
          <a:p>
            <a:pPr eaLnBrk="1" hangingPunct="1"/>
            <a:r>
              <a:rPr lang="en-US" smtClean="0"/>
              <a:t>Variabel: sesuatu yang dapat berubah-ubah</a:t>
            </a:r>
          </a:p>
          <a:p>
            <a:pPr eaLnBrk="1" hangingPunct="1"/>
            <a:r>
              <a:rPr lang="en-US" smtClean="0"/>
              <a:t>Variabel pada masalah sesuai tupoksi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&amp; </a:t>
            </a:r>
            <a:r>
              <a:rPr lang="en-US" dirty="0" err="1" smtClean="0"/>
              <a:t>Metode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4800" dirty="0" err="1" smtClean="0"/>
              <a:t>Pendekatan</a:t>
            </a:r>
            <a:endParaRPr lang="en-US" sz="48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Cara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; </a:t>
            </a:r>
            <a:r>
              <a:rPr lang="en-US" dirty="0" err="1" smtClean="0"/>
              <a:t>laksana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kacamata</a:t>
            </a:r>
            <a:r>
              <a:rPr lang="en-US" dirty="0" smtClean="0"/>
              <a:t> </a:t>
            </a:r>
            <a:r>
              <a:rPr lang="en-US" dirty="0" err="1" smtClean="0"/>
              <a:t>merah</a:t>
            </a:r>
            <a:r>
              <a:rPr lang="en-US" dirty="0" smtClean="0"/>
              <a:t> ---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kemerah-merahan</a:t>
            </a:r>
            <a:r>
              <a:rPr lang="en-US" dirty="0" smtClean="0"/>
              <a:t>.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data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skor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sz="4000" dirty="0" err="1" smtClean="0">
                <a:latin typeface="Tahoma" pitchFamily="34" charset="0"/>
              </a:rPr>
              <a:t>Metode</a:t>
            </a:r>
            <a:r>
              <a:rPr lang="en-US" sz="4800" dirty="0" smtClean="0">
                <a:latin typeface="Tahoma" pitchFamily="34" charset="0"/>
              </a:rPr>
              <a:t/>
            </a:r>
            <a:br>
              <a:rPr lang="en-US" sz="4800" dirty="0" smtClean="0">
                <a:latin typeface="Tahoma" pitchFamily="34" charset="0"/>
              </a:rPr>
            </a:br>
            <a:r>
              <a:rPr lang="en-US" dirty="0" smtClean="0"/>
              <a:t>Cara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b="1" i="1" u="sng" dirty="0" smtClean="0"/>
              <a:t>Metode penelitian</a:t>
            </a:r>
            <a:r>
              <a:rPr lang="id-ID" dirty="0" smtClean="0"/>
              <a:t> menggambarkan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id-ID" dirty="0" smtClean="0"/>
              <a:t>meliputi </a:t>
            </a:r>
            <a:r>
              <a:rPr lang="id-ID" dirty="0" smtClean="0"/>
              <a:t>prosedur atau langkah-langkah yang </a:t>
            </a:r>
            <a:r>
              <a:rPr lang="id-ID" dirty="0" smtClean="0"/>
              <a:t>ditempuh</a:t>
            </a:r>
            <a:r>
              <a:rPr lang="id-ID" dirty="0" smtClean="0"/>
              <a:t>, waktu penelitian, sumber data, serta dengan cara apa data tersebut diperoleh dan diolah/dianalisis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data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angka-angka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“data </a:t>
            </a:r>
            <a:r>
              <a:rPr lang="en-US" dirty="0" err="1" smtClean="0"/>
              <a:t>kasar</a:t>
            </a:r>
            <a:r>
              <a:rPr lang="en-US" dirty="0" smtClean="0"/>
              <a:t>” (</a:t>
            </a:r>
            <a:r>
              <a:rPr lang="en-US" i="1" dirty="0" smtClean="0"/>
              <a:t>raw data).</a:t>
            </a:r>
          </a:p>
          <a:p>
            <a:r>
              <a:rPr lang="en-US" dirty="0" err="1" smtClean="0"/>
              <a:t>Disebut</a:t>
            </a:r>
            <a:r>
              <a:rPr lang="en-US" dirty="0" smtClean="0"/>
              <a:t> data </a:t>
            </a:r>
            <a:r>
              <a:rPr lang="en-US" dirty="0" err="1" smtClean="0"/>
              <a:t>kasar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data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diolah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sz="1800" b="1" i="1" u="sng" dirty="0" smtClean="0"/>
              <a:t>Penelitian deskriptif</a:t>
            </a:r>
            <a:r>
              <a:rPr lang="id-ID" sz="1800" dirty="0" smtClean="0"/>
              <a:t> adalah penelitian yang berusaha mendeskripsikan suatu gejala, peristiwa, kejadian yang terjadi saat sekarang. </a:t>
            </a:r>
            <a:endParaRPr lang="en-US" sz="1800" dirty="0" smtClean="0"/>
          </a:p>
          <a:p>
            <a:r>
              <a:rPr lang="id-ID" sz="1800" dirty="0" smtClean="0"/>
              <a:t>Penelitian deskriptif memusatkan perhatian kepada masalah-masalah actual sebagaimana adanya pada saat penelitian berlangsung. </a:t>
            </a:r>
            <a:endParaRPr lang="en-US" sz="1800" dirty="0" smtClean="0"/>
          </a:p>
          <a:p>
            <a:r>
              <a:rPr lang="id-ID" sz="1800" dirty="0" smtClean="0"/>
              <a:t>Melalui penelitian deskriptif, peneliti berusaha mendeskripsikan peristiwa dan kejadian yang menjadi pusat perhatian tanpa memberikan perlakukan khusus terhadap peristiwa tersebut. </a:t>
            </a:r>
            <a:endParaRPr lang="en-US" sz="1800" dirty="0" smtClean="0"/>
          </a:p>
          <a:p>
            <a:r>
              <a:rPr lang="id-ID" sz="1800" dirty="0" smtClean="0"/>
              <a:t>Variabel yang diteliti bi</a:t>
            </a:r>
            <a:r>
              <a:rPr lang="en-US" sz="1800" dirty="0" smtClean="0"/>
              <a:t>a</a:t>
            </a:r>
            <a:r>
              <a:rPr lang="id-ID" sz="1800" dirty="0" smtClean="0"/>
              <a:t>sa</a:t>
            </a:r>
            <a:r>
              <a:rPr lang="en-US" sz="1800" dirty="0" err="1" smtClean="0"/>
              <a:t>nya</a:t>
            </a:r>
            <a:r>
              <a:rPr lang="id-ID" sz="1800" dirty="0" smtClean="0"/>
              <a:t> tunggal (satu variabel) </a:t>
            </a:r>
            <a:r>
              <a:rPr lang="en-US" sz="1800" dirty="0" smtClean="0"/>
              <a:t>.</a:t>
            </a:r>
          </a:p>
          <a:p>
            <a:r>
              <a:rPr lang="en-US" sz="1800" dirty="0" err="1" smtClean="0"/>
              <a:t>Deskripsi</a:t>
            </a:r>
            <a:r>
              <a:rPr lang="en-US" sz="1800" dirty="0" smtClean="0"/>
              <a:t> </a:t>
            </a:r>
            <a:r>
              <a:rPr lang="en-US" sz="1800" dirty="0" err="1" smtClean="0"/>
              <a:t>variabel</a:t>
            </a:r>
            <a:r>
              <a:rPr lang="en-US" sz="1800" dirty="0" smtClean="0"/>
              <a:t>, </a:t>
            </a:r>
            <a:r>
              <a:rPr lang="en-US" sz="1800" dirty="0" err="1" smtClean="0"/>
              <a:t>apabila</a:t>
            </a:r>
            <a:r>
              <a:rPr lang="en-US" sz="1800" dirty="0" smtClean="0"/>
              <a:t> </a:t>
            </a:r>
            <a:r>
              <a:rPr lang="en-US" sz="1800" dirty="0" err="1" smtClean="0"/>
              <a:t>pendekatannya</a:t>
            </a:r>
            <a:r>
              <a:rPr lang="en-US" sz="1800" dirty="0" smtClean="0"/>
              <a:t> </a:t>
            </a:r>
            <a:r>
              <a:rPr lang="en-US" sz="1800" dirty="0" err="1" smtClean="0"/>
              <a:t>kuantitatif</a:t>
            </a:r>
            <a:r>
              <a:rPr lang="en-US" sz="1800" dirty="0" smtClean="0"/>
              <a:t>,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dilihat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berbagai</a:t>
            </a:r>
            <a:r>
              <a:rPr lang="en-US" sz="1800" dirty="0" smtClean="0"/>
              <a:t> </a:t>
            </a:r>
            <a:r>
              <a:rPr lang="en-US" sz="1800" dirty="0" err="1" smtClean="0"/>
              <a:t>ukuran</a:t>
            </a:r>
            <a:r>
              <a:rPr lang="en-US" sz="1800" dirty="0" smtClean="0"/>
              <a:t> </a:t>
            </a:r>
            <a:r>
              <a:rPr lang="en-US" sz="1800" dirty="0" err="1" smtClean="0"/>
              <a:t>kecenderungan</a:t>
            </a:r>
            <a:r>
              <a:rPr lang="en-US" sz="1800" dirty="0" smtClean="0"/>
              <a:t> (mean, modus, </a:t>
            </a:r>
            <a:r>
              <a:rPr lang="en-US" sz="1800" dirty="0" err="1" smtClean="0"/>
              <a:t>standar</a:t>
            </a:r>
            <a:r>
              <a:rPr lang="en-US" sz="1800" dirty="0" smtClean="0"/>
              <a:t> </a:t>
            </a:r>
            <a:r>
              <a:rPr lang="en-US" sz="1800" dirty="0" err="1" smtClean="0"/>
              <a:t>deviasi</a:t>
            </a:r>
            <a:r>
              <a:rPr lang="en-US" sz="1800" dirty="0" smtClean="0"/>
              <a:t>, </a:t>
            </a:r>
            <a:r>
              <a:rPr lang="en-US" sz="1800" dirty="0" err="1" smtClean="0"/>
              <a:t>dsb</a:t>
            </a:r>
            <a:r>
              <a:rPr lang="en-US" sz="1800" dirty="0" smtClean="0"/>
              <a:t>).</a:t>
            </a:r>
          </a:p>
          <a:p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tiga</a:t>
            </a:r>
            <a:r>
              <a:rPr lang="en-US" sz="1800" dirty="0" smtClean="0"/>
              <a:t> </a:t>
            </a:r>
            <a:r>
              <a:rPr lang="en-US" sz="1800" dirty="0" err="1" smtClean="0"/>
              <a:t>cara</a:t>
            </a:r>
            <a:r>
              <a:rPr lang="en-US" sz="1800" dirty="0" smtClean="0"/>
              <a:t> </a:t>
            </a:r>
            <a:r>
              <a:rPr lang="en-US" sz="1800" dirty="0" err="1" smtClean="0"/>
              <a:t>mendeskripsikan</a:t>
            </a:r>
            <a:r>
              <a:rPr lang="en-US" sz="1800" dirty="0" smtClean="0"/>
              <a:t> data, </a:t>
            </a:r>
            <a:r>
              <a:rPr lang="en-US" sz="1800" dirty="0" err="1" smtClean="0"/>
              <a:t>ketiga</a:t>
            </a:r>
            <a:r>
              <a:rPr lang="en-US" sz="1800" dirty="0" smtClean="0"/>
              <a:t> </a:t>
            </a:r>
            <a:r>
              <a:rPr lang="en-US" sz="1800" dirty="0" err="1" smtClean="0"/>
              <a:t>cara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saling</a:t>
            </a:r>
            <a:r>
              <a:rPr lang="en-US" sz="1800" dirty="0" smtClean="0"/>
              <a:t> </a:t>
            </a:r>
            <a:r>
              <a:rPr lang="en-US" sz="1800" dirty="0" err="1" smtClean="0"/>
              <a:t>melengkapi</a:t>
            </a:r>
            <a:r>
              <a:rPr lang="en-US" sz="1800" dirty="0" smtClean="0"/>
              <a:t>.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semua</a:t>
            </a:r>
            <a:r>
              <a:rPr lang="en-US" sz="1800" dirty="0" smtClean="0"/>
              <a:t>,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dipilih</a:t>
            </a:r>
            <a:r>
              <a:rPr lang="en-US" sz="1800" dirty="0" smtClean="0"/>
              <a:t> 1 </a:t>
            </a:r>
            <a:r>
              <a:rPr lang="en-US" sz="1800" dirty="0" err="1" smtClean="0"/>
              <a:t>atau</a:t>
            </a:r>
            <a:r>
              <a:rPr lang="en-US" sz="1800" dirty="0" smtClean="0"/>
              <a:t> 2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apakah</a:t>
            </a:r>
            <a:r>
              <a:rPr lang="en-US" sz="1800" dirty="0" smtClean="0"/>
              <a:t>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diperoleh</a:t>
            </a:r>
            <a:r>
              <a:rPr lang="en-US" sz="1800" dirty="0" smtClean="0"/>
              <a:t> </a:t>
            </a:r>
            <a:r>
              <a:rPr lang="en-US" sz="1800" dirty="0" err="1" smtClean="0"/>
              <a:t>deskripsi</a:t>
            </a:r>
            <a:r>
              <a:rPr lang="en-US" sz="1800" dirty="0" smtClean="0"/>
              <a:t> data yang </a:t>
            </a:r>
            <a:r>
              <a:rPr lang="en-US" sz="1800" dirty="0" err="1" smtClean="0"/>
              <a:t>komprehensif</a:t>
            </a:r>
            <a:r>
              <a:rPr lang="en-US" sz="1800" dirty="0" smtClean="0"/>
              <a:t>.</a:t>
            </a:r>
          </a:p>
          <a:p>
            <a:r>
              <a:rPr lang="en-US" sz="1800" dirty="0" err="1" smtClean="0"/>
              <a:t>Deskripsi</a:t>
            </a:r>
            <a:r>
              <a:rPr lang="en-US" sz="1800" dirty="0" smtClean="0"/>
              <a:t> : </a:t>
            </a:r>
            <a:r>
              <a:rPr lang="en-US" sz="1800" dirty="0" err="1" smtClean="0"/>
              <a:t>Tabulasi</a:t>
            </a:r>
            <a:r>
              <a:rPr lang="en-US" sz="1800" dirty="0" smtClean="0"/>
              <a:t>, </a:t>
            </a:r>
            <a:r>
              <a:rPr lang="en-US" sz="1800" dirty="0" err="1" smtClean="0"/>
              <a:t>Narasi</a:t>
            </a:r>
            <a:r>
              <a:rPr lang="en-US" sz="1800" dirty="0" smtClean="0"/>
              <a:t>, </a:t>
            </a:r>
            <a:r>
              <a:rPr lang="en-US" sz="1800" dirty="0" err="1" smtClean="0"/>
              <a:t>Visualisasi</a:t>
            </a:r>
            <a:r>
              <a:rPr lang="en-US" sz="1800" dirty="0" smtClean="0"/>
              <a:t>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Studi Korelasional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sz="1800" dirty="0" smtClean="0"/>
              <a:t>Studi ini mempelajari hubungan dua variabel atau lebih, yakni sejauh mana variasi dalam satu variable berhubungan dengan variasi dalam variabel lain. </a:t>
            </a:r>
            <a:endParaRPr lang="en-US" sz="1800" dirty="0" smtClean="0"/>
          </a:p>
          <a:p>
            <a:r>
              <a:rPr lang="id-ID" sz="1800" dirty="0" smtClean="0"/>
              <a:t>Derajat hubungan variable-variabel dinyatakan dalam satu indeks yang dinamakan koefisien korelasi. Koefisien korelasi dapat digunakan untuk menguji hipotesis tentang hubungan antar variabel atau untuk menyatakan besar-kecilnya hubungan antara kedua variabel</a:t>
            </a:r>
            <a:r>
              <a:rPr lang="id-ID" sz="1800" dirty="0" smtClean="0"/>
              <a:t>.</a:t>
            </a:r>
            <a:endParaRPr lang="en-US" sz="1800" dirty="0" smtClean="0"/>
          </a:p>
          <a:p>
            <a:r>
              <a:rPr lang="en-US" sz="1800" dirty="0" err="1" smtClean="0"/>
              <a:t>Studi</a:t>
            </a:r>
            <a:r>
              <a:rPr lang="en-US" sz="1800" dirty="0" smtClean="0"/>
              <a:t> </a:t>
            </a:r>
            <a:r>
              <a:rPr lang="en-US" sz="1800" dirty="0" err="1" smtClean="0"/>
              <a:t>korelasinal</a:t>
            </a:r>
            <a:r>
              <a:rPr lang="en-US" sz="1800" dirty="0" smtClean="0"/>
              <a:t> </a:t>
            </a:r>
            <a:r>
              <a:rPr lang="en-US" sz="1800" dirty="0" err="1" smtClean="0"/>
              <a:t>didasari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asumsi</a:t>
            </a:r>
            <a:r>
              <a:rPr lang="en-US" sz="1800" dirty="0" smtClean="0"/>
              <a:t> bahwa </a:t>
            </a:r>
            <a:r>
              <a:rPr lang="en-US" sz="1800" dirty="0" err="1" smtClean="0"/>
              <a:t>munculnya</a:t>
            </a:r>
            <a:r>
              <a:rPr lang="en-US" sz="1800" dirty="0" smtClean="0"/>
              <a:t> </a:t>
            </a:r>
            <a:r>
              <a:rPr lang="en-US" sz="1800" dirty="0" err="1" smtClean="0"/>
              <a:t>gejala</a:t>
            </a:r>
            <a:r>
              <a:rPr lang="en-US" sz="1800" dirty="0" smtClean="0"/>
              <a:t> </a:t>
            </a:r>
            <a:r>
              <a:rPr lang="en-US" sz="1800" dirty="0" err="1" smtClean="0"/>
              <a:t>tertentu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berhubungan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gejala</a:t>
            </a:r>
            <a:r>
              <a:rPr lang="en-US" sz="1800" dirty="0" smtClean="0"/>
              <a:t> lain.</a:t>
            </a:r>
          </a:p>
          <a:p>
            <a:r>
              <a:rPr lang="en-US" sz="1800" dirty="0" err="1" smtClean="0"/>
              <a:t>Terjadinya</a:t>
            </a:r>
            <a:r>
              <a:rPr lang="en-US" sz="1800" dirty="0" smtClean="0"/>
              <a:t> </a:t>
            </a:r>
            <a:r>
              <a:rPr lang="en-US" sz="1800" dirty="0" err="1" smtClean="0"/>
              <a:t>hujan</a:t>
            </a:r>
            <a:r>
              <a:rPr lang="en-US" sz="1800" dirty="0" smtClean="0"/>
              <a:t> 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berhubungan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adanya</a:t>
            </a:r>
            <a:r>
              <a:rPr lang="en-US" sz="1800" dirty="0" smtClean="0"/>
              <a:t> </a:t>
            </a:r>
            <a:r>
              <a:rPr lang="en-US" sz="1800" dirty="0" err="1" smtClean="0"/>
              <a:t>awan</a:t>
            </a:r>
            <a:r>
              <a:rPr lang="en-US" sz="1800" dirty="0" smtClean="0"/>
              <a:t>. </a:t>
            </a:r>
            <a:r>
              <a:rPr lang="en-US" sz="1800" dirty="0" err="1" smtClean="0"/>
              <a:t>Tingginya</a:t>
            </a:r>
            <a:r>
              <a:rPr lang="en-US" sz="1800" dirty="0" smtClean="0"/>
              <a:t> </a:t>
            </a:r>
            <a:r>
              <a:rPr lang="en-US" sz="1800" dirty="0" err="1" smtClean="0"/>
              <a:t>harga</a:t>
            </a:r>
            <a:r>
              <a:rPr lang="en-US" sz="1800" dirty="0" smtClean="0"/>
              <a:t> </a:t>
            </a:r>
            <a:r>
              <a:rPr lang="en-US" sz="1800" dirty="0" err="1" smtClean="0"/>
              <a:t>pangan</a:t>
            </a:r>
            <a:r>
              <a:rPr lang="en-US" sz="1800" dirty="0" smtClean="0"/>
              <a:t> </a:t>
            </a:r>
            <a:r>
              <a:rPr lang="en-US" sz="1800" dirty="0" err="1" smtClean="0"/>
              <a:t>berhubungan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kegagalan</a:t>
            </a:r>
            <a:r>
              <a:rPr lang="en-US" sz="1800" dirty="0" smtClean="0"/>
              <a:t> </a:t>
            </a:r>
            <a:r>
              <a:rPr lang="en-US" sz="1800" dirty="0" err="1" smtClean="0"/>
              <a:t>panen</a:t>
            </a:r>
            <a:r>
              <a:rPr lang="en-US" sz="1800" dirty="0" smtClean="0"/>
              <a:t>,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dirty="0" err="1" smtClean="0"/>
              <a:t>berlajar</a:t>
            </a:r>
            <a:r>
              <a:rPr lang="en-US" sz="1800" dirty="0" smtClean="0"/>
              <a:t> </a:t>
            </a:r>
            <a:r>
              <a:rPr lang="en-US" sz="1800" dirty="0" err="1" smtClean="0"/>
              <a:t>berhubungan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motivasi</a:t>
            </a:r>
            <a:r>
              <a:rPr lang="en-US" sz="1800" dirty="0" smtClean="0"/>
              <a:t> </a:t>
            </a:r>
            <a:r>
              <a:rPr lang="en-US" sz="1800" dirty="0" err="1" smtClean="0"/>
              <a:t>belajar</a:t>
            </a:r>
            <a:r>
              <a:rPr lang="en-US" sz="1800" dirty="0" smtClean="0"/>
              <a:t>, </a:t>
            </a:r>
            <a:r>
              <a:rPr lang="en-US" sz="1800" dirty="0" err="1" smtClean="0"/>
              <a:t>dsb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A</a:t>
            </a:r>
            <a:r>
              <a:rPr lang="en-US" sz="1800" dirty="0" err="1" smtClean="0"/>
              <a:t>sumsi sp</a:t>
            </a:r>
            <a:r>
              <a:rPr lang="en-US" sz="1800" dirty="0" smtClean="0"/>
              <a:t>t</a:t>
            </a:r>
            <a:r>
              <a:rPr lang="en-US" sz="1800" dirty="0" err="1" smtClean="0"/>
              <a:t> itu </a:t>
            </a:r>
            <a:r>
              <a:rPr lang="en-US" sz="1800" dirty="0" smtClean="0"/>
              <a:t>m</a:t>
            </a:r>
            <a:r>
              <a:rPr lang="en-US" sz="1800" dirty="0" err="1" smtClean="0"/>
              <a:t>endorong penel</a:t>
            </a:r>
            <a:r>
              <a:rPr lang="en-US" sz="1800" dirty="0" smtClean="0"/>
              <a:t>it</a:t>
            </a:r>
            <a:r>
              <a:rPr lang="en-US" sz="1800" dirty="0" err="1" smtClean="0"/>
              <a:t>i untu</a:t>
            </a:r>
            <a:r>
              <a:rPr lang="en-US" sz="1800" dirty="0" smtClean="0"/>
              <a:t>k</a:t>
            </a:r>
            <a:r>
              <a:rPr lang="en-US" sz="1800" dirty="0" err="1" smtClean="0"/>
              <a:t> me</a:t>
            </a:r>
            <a:r>
              <a:rPr lang="en-US" sz="1800" dirty="0" smtClean="0"/>
              <a:t>m</a:t>
            </a:r>
            <a:r>
              <a:rPr lang="en-US" sz="1800" dirty="0" err="1" smtClean="0"/>
              <a:t>pertanyakan</a:t>
            </a:r>
            <a:r>
              <a:rPr lang="en-US" sz="1800" dirty="0" smtClean="0"/>
              <a:t>:</a:t>
            </a:r>
            <a:r>
              <a:rPr lang="en-US" sz="1800" dirty="0" err="1" smtClean="0"/>
              <a:t> apaka</a:t>
            </a:r>
            <a:r>
              <a:rPr lang="en-US" sz="1800" dirty="0" smtClean="0"/>
              <a:t>h</a:t>
            </a:r>
            <a:r>
              <a:rPr lang="en-US" sz="1800" dirty="0" err="1" smtClean="0"/>
              <a:t> ada keterkai</a:t>
            </a:r>
            <a:r>
              <a:rPr lang="en-US" sz="1800" dirty="0" smtClean="0"/>
              <a:t>t</a:t>
            </a:r>
            <a:r>
              <a:rPr lang="en-US" sz="1800" dirty="0" err="1" smtClean="0"/>
              <a:t>an </a:t>
            </a:r>
            <a:r>
              <a:rPr lang="en-US" sz="1800" dirty="0" smtClean="0"/>
              <a:t>a</a:t>
            </a:r>
            <a:r>
              <a:rPr lang="en-US" sz="1800" dirty="0" err="1" smtClean="0"/>
              <a:t>ntara</a:t>
            </a:r>
            <a:r>
              <a:rPr lang="en-US" sz="1800" dirty="0" smtClean="0"/>
              <a:t> </a:t>
            </a:r>
            <a:r>
              <a:rPr lang="en-US" sz="1800" dirty="0" err="1" smtClean="0"/>
              <a:t>gejala-gejala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7569</TotalTime>
  <Words>544</Words>
  <Application>Microsoft PowerPoint</Application>
  <PresentationFormat>On-screen Show (4:3)</PresentationFormat>
  <Paragraphs>91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 METODOLOGI PENELITIAN </vt:lpstr>
      <vt:lpstr>FILOSOFI KURA-KURA</vt:lpstr>
      <vt:lpstr>TUGAS AKHIR</vt:lpstr>
      <vt:lpstr>RUANG LINGKUP PENELITIAN UNTUK TAS</vt:lpstr>
      <vt:lpstr>Bagaimana cara meneliti?</vt:lpstr>
      <vt:lpstr>Pendekatan &amp; Metode</vt:lpstr>
      <vt:lpstr>Metode Penelitian</vt:lpstr>
      <vt:lpstr>Penelitian Deskriptif</vt:lpstr>
      <vt:lpstr>Studi Korelasional</vt:lpstr>
      <vt:lpstr>Studi Korelasional</vt:lpstr>
      <vt:lpstr>Eksperimen</vt:lpstr>
      <vt:lpstr>Penelitian Tindakan</vt:lpstr>
      <vt:lpstr>Penelitian dan Pengembangan (R&amp;D)</vt:lpstr>
      <vt:lpstr>Waktu Penelitian </vt:lpstr>
      <vt:lpstr>Tempat Penelitian </vt:lpstr>
      <vt:lpstr>Sumber Data</vt:lpstr>
      <vt:lpstr>Teknik Pengumpulan Data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PERMASALAHAN DALAM  PENELITIAN TINDAKAN KELAS</dc:title>
  <dc:creator>xp</dc:creator>
  <cp:lastModifiedBy>HP540</cp:lastModifiedBy>
  <cp:revision>112</cp:revision>
  <dcterms:created xsi:type="dcterms:W3CDTF">2006-07-19T22:52:23Z</dcterms:created>
  <dcterms:modified xsi:type="dcterms:W3CDTF">2014-03-22T23:44:08Z</dcterms:modified>
</cp:coreProperties>
</file>